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2" r:id="rId3"/>
    <p:sldId id="261" r:id="rId4"/>
    <p:sldId id="258" r:id="rId5"/>
    <p:sldId id="263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076" y="-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B4B15-EA64-442A-978F-A25A064CE72F}" type="datetimeFigureOut">
              <a:rPr lang="en-US" smtClean="0"/>
              <a:pPr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05801" y="175729"/>
            <a:ext cx="435119" cy="48534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1 TIMOTHY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6"/>
          <p:cNvSpPr>
            <a:spLocks noChangeAspect="1" noChangeArrowheads="1" noTextEdit="1"/>
          </p:cNvSpPr>
          <p:nvPr/>
        </p:nvSpPr>
        <p:spPr bwMode="auto">
          <a:xfrm>
            <a:off x="1752600" y="2743200"/>
            <a:ext cx="180975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990600"/>
            <a:ext cx="5980977" cy="4923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 l="2083" t="3050" b="2410"/>
          <a:stretch>
            <a:fillRect/>
          </a:stretch>
        </p:blipFill>
        <p:spPr bwMode="auto">
          <a:xfrm>
            <a:off x="304800" y="3276600"/>
            <a:ext cx="3581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xit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anim from="(ppt_x)" to="(ppt_x+1)" calcmode="lin" valueType="num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Other doctrine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/>
              <a:t>– 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heterodidaskale</a:t>
            </a:r>
            <a:r>
              <a:rPr lang="en-US" sz="3200" b="1" i="1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ō</a:t>
            </a:r>
            <a:endParaRPr lang="en-US" sz="3200" b="1" i="1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Adorn</a:t>
            </a:r>
            <a:r>
              <a:rPr lang="en-US" sz="3200" dirty="0" smtClean="0"/>
              <a:t> ~ 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kosme</a:t>
            </a:r>
            <a:r>
              <a:rPr lang="en-US" sz="3200" b="1" i="1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ō</a:t>
            </a:r>
            <a:r>
              <a:rPr lang="en-US" sz="3200" dirty="0" smtClean="0"/>
              <a:t> – cognate of cosmetic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6764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Propriety</a:t>
            </a:r>
            <a:r>
              <a:rPr lang="en-US" sz="3200" dirty="0" smtClean="0"/>
              <a:t> ~ sense of shame or honor</a:t>
            </a:r>
            <a:endParaRPr lang="en-US" sz="3200" dirty="0" smtClean="0">
              <a:latin typeface="Magneto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667000"/>
            <a:ext cx="5867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Authority</a:t>
            </a:r>
            <a:r>
              <a:rPr lang="en-US" sz="3200" dirty="0" smtClean="0"/>
              <a:t> ~ 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authente</a:t>
            </a:r>
            <a:r>
              <a:rPr lang="en-US" sz="3200" b="1" i="1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ō</a:t>
            </a:r>
            <a:r>
              <a:rPr lang="en-US" sz="3200" dirty="0" smtClean="0"/>
              <a:t>, </a:t>
            </a:r>
            <a:r>
              <a:rPr lang="en-US" sz="3200" i="1" dirty="0" smtClean="0"/>
              <a:t>to dominate</a:t>
            </a:r>
            <a:endParaRPr lang="en-US" sz="3200" dirty="0" smtClean="0">
              <a:latin typeface="Magneto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1" grpId="2"/>
      <p:bldP spid="3" grpId="0" build="allAtOnce"/>
      <p:bldP spid="4" grpId="0"/>
      <p:bldP spid="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Husband of one wife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/>
              <a:t>~ literally, </a:t>
            </a:r>
            <a:r>
              <a:rPr lang="en-US" sz="3200" i="1" dirty="0" smtClean="0"/>
              <a:t>one woman man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676400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Rules</a:t>
            </a:r>
            <a:r>
              <a:rPr lang="en-US" sz="3200" dirty="0" smtClean="0"/>
              <a:t> ~ 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proist</a:t>
            </a:r>
            <a:r>
              <a:rPr lang="en-US" sz="3200" b="1" i="1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ē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mi</a:t>
            </a:r>
            <a:r>
              <a:rPr lang="en-US" sz="3200" dirty="0" smtClean="0"/>
              <a:t> – </a:t>
            </a:r>
            <a:r>
              <a:rPr lang="en-US" sz="3200" i="1" dirty="0" smtClean="0"/>
              <a:t>to stand before</a:t>
            </a:r>
            <a:endParaRPr lang="en-US" sz="3200" dirty="0" smtClean="0">
              <a:latin typeface="Magneto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1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4876800"/>
            <a:ext cx="586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Wives</a:t>
            </a:r>
            <a:r>
              <a:rPr lang="en-US" sz="3200" dirty="0" smtClean="0"/>
              <a:t> ~ 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gun</a:t>
            </a:r>
            <a:r>
              <a:rPr lang="en-US" sz="3200" b="1" i="1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ē</a:t>
            </a:r>
            <a:r>
              <a:rPr lang="en-US" sz="3200" dirty="0" smtClean="0"/>
              <a:t> – NASB, </a:t>
            </a:r>
            <a:r>
              <a:rPr lang="en-US" sz="3200" i="1" dirty="0" smtClean="0">
                <a:solidFill>
                  <a:schemeClr val="bg1"/>
                </a:solidFill>
              </a:rPr>
              <a:t>women</a:t>
            </a:r>
            <a:r>
              <a:rPr lang="en-US" sz="3200" dirty="0" smtClean="0"/>
              <a:t> (“deaconesses” or “lady servants”)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76200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Those who have served well as deacons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/>
              <a:t>~ literally</a:t>
            </a:r>
          </a:p>
          <a:p>
            <a:r>
              <a:rPr lang="en-US" sz="3200" dirty="0" smtClean="0"/>
              <a:t>"those who have </a:t>
            </a:r>
            <a:r>
              <a:rPr lang="en-US" sz="3200" dirty="0" err="1" smtClean="0"/>
              <a:t>deaconed</a:t>
            </a:r>
            <a:r>
              <a:rPr lang="en-US" sz="3200" dirty="0" smtClean="0"/>
              <a:t>"</a:t>
            </a:r>
            <a:endParaRPr lang="en-US" sz="3200" dirty="0" smtClean="0">
              <a:latin typeface="Magneto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362200"/>
            <a:ext cx="5867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deakonos</a:t>
            </a:r>
            <a:r>
              <a:rPr lang="en-US" sz="3200" dirty="0" smtClean="0"/>
              <a:t> occurs 28x in New Testament</a:t>
            </a:r>
            <a:endParaRPr lang="en-US" sz="3200" dirty="0" smtClean="0">
              <a:latin typeface="Magneto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357214"/>
            <a:ext cx="586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Always translated “ser-</a:t>
            </a:r>
            <a:r>
              <a:rPr lang="en-US" sz="3200" dirty="0" err="1" smtClean="0"/>
              <a:t>vant</a:t>
            </a:r>
            <a:r>
              <a:rPr lang="en-US" sz="3200" dirty="0" smtClean="0"/>
              <a:t>” or “minister” except 1 Tim. 3 and Phil.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3" grpId="0"/>
      <p:bldP spid="3" grpId="1"/>
      <p:bldP spid="3" grpId="2"/>
      <p:bldP spid="4" grpId="0"/>
      <p:bldP spid="4" grpId="1"/>
      <p:bldP spid="4" grpId="2"/>
      <p:bldP spid="5" grpId="0"/>
      <p:bldP spid="5" grpId="1"/>
      <p:bldP spid="5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Seared</a:t>
            </a:r>
            <a:r>
              <a:rPr lang="en-US" sz="3200" dirty="0" smtClean="0"/>
              <a:t> ~ 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kaust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  <a:cs typeface="Times New Roman"/>
              </a:rPr>
              <a:t>ē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riaz</a:t>
            </a:r>
            <a:r>
              <a:rPr lang="en-US" sz="3200" b="1" i="1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ō</a:t>
            </a:r>
            <a:r>
              <a:rPr lang="en-US" sz="3200" dirty="0" smtClean="0"/>
              <a:t> (caustic, cauterize)</a:t>
            </a:r>
            <a:endParaRPr lang="en-US" sz="3200" dirty="0">
              <a:latin typeface="Magneto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theme/theme1.xml><?xml version="1.0" encoding="utf-8"?>
<a:theme xmlns:a="http://schemas.openxmlformats.org/drawingml/2006/main" name="Route_66">
  <a:themeElements>
    <a:clrScheme name="Route 66">
      <a:dk1>
        <a:srgbClr val="FFFFFF"/>
      </a:dk1>
      <a:lt1>
        <a:srgbClr val="FFC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oute 66">
      <a:majorFont>
        <a:latin typeface="Times New Roman"/>
        <a:ea typeface=""/>
        <a:cs typeface=""/>
      </a:majorFont>
      <a:minorFont>
        <a:latin typeface="Magne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 smtClean="0">
            <a:latin typeface="Magneto" pitchFamily="82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Route_66</Template>
  <TotalTime>535</TotalTime>
  <Words>105</Words>
  <Application>Microsoft Office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Route_66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</dc:creator>
  <cp:lastModifiedBy>Kathy</cp:lastModifiedBy>
  <cp:revision>53</cp:revision>
  <dcterms:created xsi:type="dcterms:W3CDTF">2010-02-26T16:31:53Z</dcterms:created>
  <dcterms:modified xsi:type="dcterms:W3CDTF">2010-03-01T21:26:31Z</dcterms:modified>
</cp:coreProperties>
</file>